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80" r:id="rId5"/>
    <p:sldId id="258" r:id="rId6"/>
    <p:sldId id="271" r:id="rId7"/>
    <p:sldId id="259" r:id="rId8"/>
    <p:sldId id="260" r:id="rId9"/>
    <p:sldId id="261" r:id="rId10"/>
    <p:sldId id="272" r:id="rId11"/>
    <p:sldId id="273" r:id="rId12"/>
    <p:sldId id="274" r:id="rId13"/>
    <p:sldId id="262" r:id="rId14"/>
    <p:sldId id="275" r:id="rId15"/>
    <p:sldId id="276" r:id="rId16"/>
    <p:sldId id="277" r:id="rId17"/>
    <p:sldId id="279" r:id="rId18"/>
    <p:sldId id="278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87978C-46AA-485B-AAA6-0904AACFEE09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23E256-3E00-46FF-A262-AFC7D54CB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7406640" cy="170078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Cursul</a:t>
            </a:r>
            <a:r>
              <a:rPr lang="en-US" dirty="0" smtClean="0"/>
              <a:t> 8 </a:t>
            </a:r>
            <a:r>
              <a:rPr lang="en-US" dirty="0" err="1" smtClean="0"/>
              <a:t>Actualizarea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exploatarea</a:t>
            </a:r>
            <a:r>
              <a:rPr lang="en-US" dirty="0" smtClean="0"/>
              <a:t> </a:t>
            </a:r>
            <a:r>
              <a:rPr lang="en-US" dirty="0" err="1" smtClean="0"/>
              <a:t>bazelor</a:t>
            </a:r>
            <a:r>
              <a:rPr lang="en-US" dirty="0" smtClean="0"/>
              <a:t> de date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971800"/>
            <a:ext cx="7406640" cy="630864"/>
          </a:xfrm>
        </p:spPr>
        <p:txBody>
          <a:bodyPr/>
          <a:lstStyle/>
          <a:p>
            <a:r>
              <a:rPr lang="en-US" dirty="0" smtClean="0"/>
              <a:t>Conf. Dr. Ana-Ramona </a:t>
            </a:r>
            <a:r>
              <a:rPr lang="en-US" dirty="0" err="1" smtClean="0"/>
              <a:t>Bologa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1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monotabel</a:t>
            </a:r>
            <a:r>
              <a:rPr lang="en-US" dirty="0" smtClean="0"/>
              <a:t>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943088" cy="5410200"/>
          </a:xfrm>
        </p:spPr>
        <p:txBody>
          <a:bodyPr/>
          <a:lstStyle/>
          <a:p>
            <a:pPr lvl="0"/>
            <a:r>
              <a:rPr lang="en-US" sz="2800" b="1" dirty="0" err="1" smtClean="0">
                <a:solidFill>
                  <a:srgbClr val="C00000"/>
                </a:solidFill>
              </a:rPr>
              <a:t>Proiectia</a:t>
            </a:r>
            <a:r>
              <a:rPr lang="en-US" sz="2800" dirty="0" smtClean="0"/>
              <a:t> - </a:t>
            </a:r>
            <a:r>
              <a:rPr lang="ro-RO" sz="2800" dirty="0" smtClean="0"/>
              <a:t>se extrage un subset vertical de coloane dintr-un tabel, anume acele coloane, câmpuri, care sunt incluse în lista de extracţie;  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5" name="Picture 4" descr="proiectia ora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0"/>
            <a:ext cx="6096000" cy="426243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monotabel</a:t>
            </a:r>
            <a:r>
              <a:rPr lang="en-US" dirty="0" smtClean="0"/>
              <a:t>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pPr lvl="0"/>
            <a:r>
              <a:rPr lang="en-US" b="1" dirty="0" err="1" smtClean="0">
                <a:solidFill>
                  <a:srgbClr val="C00000"/>
                </a:solidFill>
              </a:rPr>
              <a:t>Sortarea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ordonarea</a:t>
            </a:r>
            <a:r>
              <a:rPr lang="en-US" dirty="0" smtClean="0"/>
              <a:t> </a:t>
            </a:r>
            <a:r>
              <a:rPr lang="ro-RO" dirty="0" smtClean="0"/>
              <a:t>ascendentă sau descendentă a </a:t>
            </a:r>
            <a:r>
              <a:rPr lang="ro-RO" dirty="0" smtClean="0"/>
              <a:t>rândurilor</a:t>
            </a:r>
            <a:endParaRPr lang="en-US" dirty="0" smtClean="0"/>
          </a:p>
          <a:p>
            <a:pPr lvl="0"/>
            <a:r>
              <a:rPr lang="en-US" dirty="0" smtClean="0"/>
              <a:t>SELECT * FROM </a:t>
            </a:r>
            <a:r>
              <a:rPr lang="en-US" dirty="0" err="1" smtClean="0"/>
              <a:t>Orase</a:t>
            </a:r>
            <a:r>
              <a:rPr lang="en-US" dirty="0" smtClean="0"/>
              <a:t> ORDER BY </a:t>
            </a:r>
            <a:r>
              <a:rPr lang="en-US" dirty="0" err="1" smtClean="0"/>
              <a:t>Populatie</a:t>
            </a:r>
            <a:r>
              <a:rPr lang="en-US" dirty="0" smtClean="0"/>
              <a:t>;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monotabel</a:t>
            </a:r>
            <a:r>
              <a:rPr lang="en-US" dirty="0" smtClean="0"/>
              <a:t> 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/>
          <a:lstStyle/>
          <a:p>
            <a:pPr lvl="0"/>
            <a:r>
              <a:rPr lang="en-US" b="1" dirty="0" err="1" smtClean="0">
                <a:solidFill>
                  <a:srgbClr val="C00000"/>
                </a:solidFill>
              </a:rPr>
              <a:t>Gruparea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err="1" smtClean="0"/>
              <a:t>constituirea</a:t>
            </a:r>
            <a:r>
              <a:rPr lang="en-US" dirty="0" smtClean="0"/>
              <a:t> de </a:t>
            </a:r>
            <a:r>
              <a:rPr lang="ro-RO" dirty="0" smtClean="0"/>
              <a:t>subseturi de rânduri pentru care se calculează eventual </a:t>
            </a:r>
            <a:r>
              <a:rPr lang="ro-RO" dirty="0" err="1" smtClean="0"/>
              <a:t>subtotaluri</a:t>
            </a:r>
            <a:r>
              <a:rPr lang="ro-RO" dirty="0" smtClean="0"/>
              <a:t> sau se aplică alte prelucrări</a:t>
            </a:r>
            <a:r>
              <a:rPr lang="ro-RO" dirty="0" smtClean="0"/>
              <a:t>.</a:t>
            </a:r>
            <a:endParaRPr lang="en-US" dirty="0" smtClean="0"/>
          </a:p>
          <a:p>
            <a:pPr lvl="0"/>
            <a:r>
              <a:rPr lang="en-US" dirty="0" smtClean="0"/>
              <a:t>SELECT </a:t>
            </a:r>
            <a:r>
              <a:rPr lang="en-US" dirty="0" err="1" smtClean="0"/>
              <a:t>Judet</a:t>
            </a:r>
            <a:r>
              <a:rPr lang="en-US" dirty="0" smtClean="0"/>
              <a:t>, sum (</a:t>
            </a:r>
            <a:r>
              <a:rPr lang="en-US" dirty="0" err="1" smtClean="0"/>
              <a:t>Populatie</a:t>
            </a:r>
            <a:r>
              <a:rPr lang="en-US" dirty="0" smtClean="0"/>
              <a:t>) FROM </a:t>
            </a:r>
            <a:r>
              <a:rPr lang="en-US" dirty="0" err="1" smtClean="0"/>
              <a:t>Orase</a:t>
            </a:r>
            <a:r>
              <a:rPr lang="en-US" dirty="0" smtClean="0"/>
              <a:t> GROUP BY </a:t>
            </a:r>
            <a:r>
              <a:rPr lang="en-US" dirty="0" err="1" smtClean="0"/>
              <a:t>Judet</a:t>
            </a:r>
            <a:r>
              <a:rPr lang="en-US" dirty="0" smtClean="0"/>
              <a:t>;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multitabel</a:t>
            </a:r>
            <a:r>
              <a:rPr lang="en-US" dirty="0" smtClean="0"/>
              <a:t>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0292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err="1" smtClean="0">
                <a:solidFill>
                  <a:srgbClr val="C00000"/>
                </a:solidFill>
              </a:rPr>
              <a:t>Reuniunea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UNION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Arial Narrow" pitchFamily="34" charset="0"/>
              </a:rPr>
              <a:t>afişează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toate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rândurile</a:t>
            </a:r>
            <a:r>
              <a:rPr lang="en-US" sz="2800" dirty="0" smtClean="0">
                <a:latin typeface="Arial Narrow" pitchFamily="34" charset="0"/>
              </a:rPr>
              <a:t> care </a:t>
            </a:r>
            <a:r>
              <a:rPr lang="en-US" sz="2800" dirty="0" err="1" smtClean="0">
                <a:latin typeface="Arial Narrow" pitchFamily="34" charset="0"/>
              </a:rPr>
              <a:t>apar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în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una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în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cealaltă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sau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în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ambele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relaţii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lvl="0"/>
            <a:endParaRPr lang="en-US" sz="2800" dirty="0" smtClean="0">
              <a:latin typeface="Arial Narrow" pitchFamily="34" charset="0"/>
            </a:endParaRPr>
          </a:p>
          <a:p>
            <a:pPr lvl="0"/>
            <a:endParaRPr lang="en-US" sz="2800" dirty="0" smtClean="0">
              <a:latin typeface="Arial Narrow" pitchFamily="34" charset="0"/>
            </a:endParaRPr>
          </a:p>
        </p:txBody>
      </p:sp>
      <p:pic>
        <p:nvPicPr>
          <p:cNvPr id="5" name="Picture 4" descr="reuniunea ora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726475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multitabel</a:t>
            </a:r>
            <a:r>
              <a:rPr lang="en-US" dirty="0" smtClean="0"/>
              <a:t>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410200"/>
          </a:xfrm>
        </p:spPr>
        <p:txBody>
          <a:bodyPr/>
          <a:lstStyle/>
          <a:p>
            <a:pPr lvl="0"/>
            <a:r>
              <a:rPr lang="en-US" sz="2800" b="1" dirty="0" err="1" smtClean="0">
                <a:solidFill>
                  <a:srgbClr val="C00000"/>
                </a:solidFill>
              </a:rPr>
              <a:t>Intersectia</a:t>
            </a:r>
            <a:r>
              <a:rPr lang="en-US" sz="2800" dirty="0" smtClean="0">
                <a:solidFill>
                  <a:srgbClr val="C00000"/>
                </a:solidFill>
              </a:rPr>
              <a:t> INTERSECT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Arial Narrow" pitchFamily="34" charset="0"/>
              </a:rPr>
              <a:t>afişează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doar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rândurile</a:t>
            </a:r>
            <a:r>
              <a:rPr lang="en-US" sz="2800" dirty="0" smtClean="0">
                <a:latin typeface="Arial Narrow" pitchFamily="34" charset="0"/>
              </a:rPr>
              <a:t> care </a:t>
            </a:r>
            <a:r>
              <a:rPr lang="en-US" sz="2800" dirty="0" err="1" smtClean="0">
                <a:latin typeface="Arial Narrow" pitchFamily="34" charset="0"/>
              </a:rPr>
              <a:t>apar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în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ambele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relaţii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intersectia ora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09800"/>
            <a:ext cx="7312397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multitabel</a:t>
            </a:r>
            <a:r>
              <a:rPr lang="en-US" dirty="0" smtClean="0"/>
              <a:t> 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Diferenta</a:t>
            </a:r>
            <a:r>
              <a:rPr lang="en-US" sz="2800" dirty="0" smtClean="0">
                <a:solidFill>
                  <a:srgbClr val="C00000"/>
                </a:solidFill>
              </a:rPr>
              <a:t>  MINUS  </a:t>
            </a:r>
            <a:r>
              <a:rPr lang="en-US" sz="2800" dirty="0" smtClean="0"/>
              <a:t>- </a:t>
            </a:r>
            <a:r>
              <a:rPr lang="en-US" sz="2800" dirty="0" err="1" smtClean="0">
                <a:latin typeface="Arial Narrow" pitchFamily="34" charset="0"/>
              </a:rPr>
              <a:t>afişează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rândurile</a:t>
            </a:r>
            <a:r>
              <a:rPr lang="en-US" sz="2800" dirty="0" smtClean="0">
                <a:latin typeface="Arial Narrow" pitchFamily="34" charset="0"/>
              </a:rPr>
              <a:t> care </a:t>
            </a:r>
            <a:r>
              <a:rPr lang="en-US" sz="2800" dirty="0" err="1" smtClean="0">
                <a:latin typeface="Arial Narrow" pitchFamily="34" charset="0"/>
              </a:rPr>
              <a:t>apar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numai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în</a:t>
            </a:r>
            <a:r>
              <a:rPr lang="en-US" sz="2800" dirty="0" smtClean="0">
                <a:latin typeface="Arial Narrow" pitchFamily="34" charset="0"/>
              </a:rPr>
              <a:t> prima </a:t>
            </a:r>
            <a:r>
              <a:rPr lang="en-US" sz="2800" dirty="0" err="1" smtClean="0">
                <a:latin typeface="Arial Narrow" pitchFamily="34" charset="0"/>
              </a:rPr>
              <a:t>relaţie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fără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să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apară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în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cea</a:t>
            </a:r>
            <a:r>
              <a:rPr lang="en-US" sz="2800" dirty="0" smtClean="0">
                <a:latin typeface="Arial Narrow" pitchFamily="34" charset="0"/>
              </a:rPr>
              <a:t> de a </a:t>
            </a:r>
            <a:r>
              <a:rPr lang="en-US" sz="2800" dirty="0" err="1" smtClean="0">
                <a:latin typeface="Arial Narrow" pitchFamily="34" charset="0"/>
              </a:rPr>
              <a:t>doua</a:t>
            </a:r>
            <a:r>
              <a:rPr lang="en-US" sz="2800" dirty="0" smtClean="0"/>
              <a:t>  </a:t>
            </a:r>
          </a:p>
          <a:p>
            <a:endParaRPr lang="en-US" dirty="0"/>
          </a:p>
        </p:txBody>
      </p:sp>
      <p:pic>
        <p:nvPicPr>
          <p:cNvPr id="4" name="Picture 3" descr="diferenta ora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2209800"/>
            <a:ext cx="7516861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multitabel</a:t>
            </a:r>
            <a:r>
              <a:rPr lang="en-US" dirty="0" smtClean="0"/>
              <a:t> 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410200"/>
          </a:xfrm>
        </p:spPr>
        <p:txBody>
          <a:bodyPr/>
          <a:lstStyle/>
          <a:p>
            <a:pPr lvl="0"/>
            <a:r>
              <a:rPr lang="en-US" sz="2400" b="1" dirty="0" err="1" smtClean="0">
                <a:solidFill>
                  <a:srgbClr val="C00000"/>
                </a:solidFill>
              </a:rPr>
              <a:t>Produsul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cartezian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- </a:t>
            </a:r>
            <a:r>
              <a:rPr lang="en-US" sz="2400" dirty="0" err="1" smtClean="0">
                <a:latin typeface="Arial Narrow" pitchFamily="34" charset="0"/>
              </a:rPr>
              <a:t>este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rezultatul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obţinut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când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rândurile</a:t>
            </a:r>
            <a:r>
              <a:rPr lang="en-US" sz="2400" dirty="0" smtClean="0">
                <a:latin typeface="Arial Narrow" pitchFamily="34" charset="0"/>
              </a:rPr>
              <a:t> a </a:t>
            </a:r>
            <a:r>
              <a:rPr lang="en-US" sz="2400" dirty="0" err="1" smtClean="0">
                <a:latin typeface="Arial Narrow" pitchFamily="34" charset="0"/>
              </a:rPr>
              <a:t>două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mulţimi</a:t>
            </a:r>
            <a:r>
              <a:rPr lang="en-US" sz="2400" dirty="0" smtClean="0">
                <a:latin typeface="Arial Narrow" pitchFamily="34" charset="0"/>
              </a:rPr>
              <a:t> de date </a:t>
            </a:r>
            <a:r>
              <a:rPr lang="en-US" sz="2400" dirty="0" err="1" smtClean="0">
                <a:latin typeface="Arial Narrow" pitchFamily="34" charset="0"/>
              </a:rPr>
              <a:t>sunt</a:t>
            </a:r>
            <a:r>
              <a:rPr lang="en-US" sz="2400" dirty="0" smtClean="0">
                <a:latin typeface="Arial Narrow" pitchFamily="34" charset="0"/>
              </a:rPr>
              <a:t> concatenate conform </a:t>
            </a:r>
            <a:r>
              <a:rPr lang="en-US" sz="2400" dirty="0" err="1" smtClean="0">
                <a:latin typeface="Arial Narrow" pitchFamily="34" charset="0"/>
              </a:rPr>
              <a:t>condiţiilor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specificate</a:t>
            </a:r>
            <a:r>
              <a:rPr lang="en-US" sz="2400" dirty="0" smtClean="0">
                <a:latin typeface="Arial Narrow" pitchFamily="34" charset="0"/>
              </a:rPr>
              <a:t>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9039" t="13023" r="49646" b="38221"/>
          <a:stretch>
            <a:fillRect/>
          </a:stretch>
        </p:blipFill>
        <p:spPr bwMode="auto">
          <a:xfrm>
            <a:off x="2057400" y="2362200"/>
            <a:ext cx="5638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en-US" dirty="0" err="1" smtClean="0"/>
              <a:t>produs</a:t>
            </a:r>
            <a:r>
              <a:rPr lang="en-US" dirty="0" smtClean="0"/>
              <a:t> </a:t>
            </a:r>
            <a:r>
              <a:rPr lang="en-US" dirty="0" err="1" smtClean="0"/>
              <a:t>cartezian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52243" t="20555" r="1865" b="29166"/>
          <a:stretch>
            <a:fillRect/>
          </a:stretch>
        </p:blipFill>
        <p:spPr bwMode="auto">
          <a:xfrm>
            <a:off x="1295400" y="1143000"/>
            <a:ext cx="70104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multitabel</a:t>
            </a:r>
            <a:r>
              <a:rPr lang="en-US" dirty="0" smtClean="0"/>
              <a:t> (e)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3340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Concatenarea</a:t>
            </a:r>
            <a:r>
              <a:rPr lang="en-US" sz="2800" dirty="0" smtClean="0">
                <a:solidFill>
                  <a:srgbClr val="C00000"/>
                </a:solidFill>
              </a:rPr>
              <a:t> ( JOIN) - </a:t>
            </a:r>
            <a:r>
              <a:rPr lang="ro-RO" sz="2800" dirty="0" smtClean="0"/>
              <a:t>alipirea rândurilor din două tabele  între care s-a definit o relaţie </a:t>
            </a:r>
            <a:r>
              <a:rPr lang="en-US" sz="2800" dirty="0" smtClean="0"/>
              <a:t>1:1</a:t>
            </a:r>
            <a:r>
              <a:rPr lang="ro-RO" sz="2800" dirty="0" smtClean="0"/>
              <a:t>sau </a:t>
            </a:r>
            <a:r>
              <a:rPr lang="en-US" sz="2800" dirty="0" smtClean="0"/>
              <a:t>1:</a:t>
            </a:r>
            <a:r>
              <a:rPr lang="ro-RO" sz="2800" dirty="0" smtClean="0"/>
              <a:t>mulţi</a:t>
            </a:r>
            <a:r>
              <a:rPr lang="en-US" sz="2800" dirty="0" smtClean="0"/>
              <a:t>, </a:t>
            </a:r>
            <a:r>
              <a:rPr lang="en-US" sz="2800" dirty="0" err="1" smtClean="0"/>
              <a:t>daca</a:t>
            </a:r>
            <a:r>
              <a:rPr lang="en-US" sz="2800" dirty="0" smtClean="0"/>
              <a:t> se </a:t>
            </a:r>
            <a:r>
              <a:rPr lang="en-US" sz="2800" dirty="0" err="1" smtClean="0"/>
              <a:t>respecta</a:t>
            </a:r>
            <a:r>
              <a:rPr lang="en-US" sz="2800" dirty="0" smtClean="0"/>
              <a:t> </a:t>
            </a:r>
            <a:r>
              <a:rPr lang="en-US" sz="2800" dirty="0" err="1" smtClean="0"/>
              <a:t>conditia</a:t>
            </a:r>
            <a:r>
              <a:rPr lang="en-US" sz="2800" dirty="0" smtClean="0"/>
              <a:t> de </a:t>
            </a:r>
            <a:r>
              <a:rPr lang="en-US" sz="2800" dirty="0" err="1" smtClean="0"/>
              <a:t>concatenare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 descr="jonctiune ora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90800"/>
            <a:ext cx="73152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Interogarea</a:t>
            </a:r>
            <a:r>
              <a:rPr lang="en-US" dirty="0" smtClean="0"/>
              <a:t> – 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este o succesiune de instrucţiuni </a:t>
            </a:r>
            <a:r>
              <a:rPr lang="en-US" dirty="0" smtClean="0"/>
              <a:t>SQL</a:t>
            </a:r>
            <a:r>
              <a:rPr lang="ro-RO" dirty="0" smtClean="0"/>
              <a:t> </a:t>
            </a:r>
            <a:r>
              <a:rPr lang="ro-RO" dirty="0" smtClean="0"/>
              <a:t>care au ca rezultat crearea unei tabel</a:t>
            </a:r>
            <a:r>
              <a:rPr lang="en-US" dirty="0" smtClean="0"/>
              <a:t>e</a:t>
            </a:r>
            <a:r>
              <a:rPr lang="ro-RO" dirty="0" smtClean="0"/>
              <a:t> cu datele extrase prin comenzi LMD.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ro-RO" dirty="0" err="1" smtClean="0"/>
              <a:t>abel</a:t>
            </a:r>
            <a:r>
              <a:rPr lang="en-US" dirty="0" smtClean="0"/>
              <a:t>a</a:t>
            </a:r>
            <a:r>
              <a:rPr lang="ro-RO" dirty="0" smtClean="0"/>
              <a:t> </a:t>
            </a:r>
            <a:r>
              <a:rPr lang="en-US" dirty="0" err="1" smtClean="0"/>
              <a:t>rezultat</a:t>
            </a:r>
            <a:r>
              <a:rPr lang="en-US" dirty="0" smtClean="0"/>
              <a:t> </a:t>
            </a:r>
            <a:r>
              <a:rPr lang="ro-RO" dirty="0" smtClean="0"/>
              <a:t>poate </a:t>
            </a:r>
            <a:r>
              <a:rPr lang="ro-RO" dirty="0" smtClean="0"/>
              <a:t>fi memorată permanent alături de celelalte tabele ale </a:t>
            </a:r>
            <a:r>
              <a:rPr lang="en-US" dirty="0" smtClean="0"/>
              <a:t>BD </a:t>
            </a:r>
            <a:r>
              <a:rPr lang="ro-RO" dirty="0" smtClean="0"/>
              <a:t>sau poate rămâne o tabelă temporară, un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view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en-US" b="1" dirty="0" err="1" smtClean="0">
                <a:solidFill>
                  <a:srgbClr val="FF0000"/>
                </a:solidFill>
              </a:rPr>
              <a:t>Actualizarea</a:t>
            </a:r>
            <a:r>
              <a:rPr lang="en-US" b="1" dirty="0" smtClean="0">
                <a:solidFill>
                  <a:srgbClr val="FF0000"/>
                </a:solidFill>
              </a:rPr>
              <a:t> BD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UcPeriod"/>
            </a:pPr>
            <a:r>
              <a:rPr lang="en-US" dirty="0" smtClean="0">
                <a:solidFill>
                  <a:srgbClr val="C00000"/>
                </a:solidFill>
              </a:rPr>
              <a:t>La </a:t>
            </a:r>
            <a:r>
              <a:rPr lang="en-US" dirty="0" err="1" smtClean="0">
                <a:solidFill>
                  <a:srgbClr val="C00000"/>
                </a:solidFill>
              </a:rPr>
              <a:t>nivel</a:t>
            </a:r>
            <a:r>
              <a:rPr lang="en-US" dirty="0" smtClean="0">
                <a:solidFill>
                  <a:srgbClr val="C00000"/>
                </a:solidFill>
              </a:rPr>
              <a:t> global</a:t>
            </a:r>
            <a:r>
              <a:rPr lang="en-US" dirty="0" smtClean="0"/>
              <a:t>:</a:t>
            </a:r>
          </a:p>
          <a:p>
            <a:pPr marL="870966" lvl="1" indent="-514350"/>
            <a:r>
              <a:rPr lang="en-US" dirty="0" err="1" smtClean="0">
                <a:solidFill>
                  <a:srgbClr val="0070C0"/>
                </a:solidFill>
              </a:rPr>
              <a:t>Adaugarea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stergerea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redenumirea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tabele</a:t>
            </a:r>
            <a:r>
              <a:rPr lang="en-US" dirty="0" smtClean="0"/>
              <a:t>:</a:t>
            </a:r>
          </a:p>
          <a:p>
            <a:pPr marL="1117854" lvl="2" indent="-514350"/>
            <a:r>
              <a:rPr lang="en-US" dirty="0" smtClean="0"/>
              <a:t>CREATE </a:t>
            </a:r>
          </a:p>
          <a:p>
            <a:pPr marL="1117854" lvl="2" indent="-514350"/>
            <a:r>
              <a:rPr lang="en-US" dirty="0" smtClean="0"/>
              <a:t>DROP </a:t>
            </a:r>
          </a:p>
          <a:p>
            <a:pPr marL="1117854" lvl="2" indent="-514350"/>
            <a:r>
              <a:rPr lang="en-US" dirty="0" smtClean="0"/>
              <a:t>RENAME </a:t>
            </a:r>
          </a:p>
          <a:p>
            <a:pPr marL="870966" lvl="1" indent="-514350"/>
            <a:r>
              <a:rPr lang="en-US" dirty="0" err="1" smtClean="0">
                <a:solidFill>
                  <a:srgbClr val="0070C0"/>
                </a:solidFill>
              </a:rPr>
              <a:t>Refacerea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relatiilor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intre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tabele</a:t>
            </a:r>
            <a:endParaRPr lang="en-US" dirty="0" smtClean="0">
              <a:solidFill>
                <a:srgbClr val="0070C0"/>
              </a:solidFill>
            </a:endParaRPr>
          </a:p>
          <a:p>
            <a:pPr marL="1117854" lvl="2" indent="-514350"/>
            <a:r>
              <a:rPr lang="en-US" dirty="0" smtClean="0"/>
              <a:t>ALTER TABLE</a:t>
            </a:r>
            <a:endParaRPr lang="en-US" dirty="0" smtClean="0"/>
          </a:p>
          <a:p>
            <a:pPr marL="870966" lvl="1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ro-RO" dirty="0" smtClean="0"/>
              <a:t>Microsoft Access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include </a:t>
            </a:r>
            <a:r>
              <a:rPr lang="ro-RO" dirty="0" smtClean="0"/>
              <a:t>patru modalităţi de creare a unei </a:t>
            </a:r>
            <a:r>
              <a:rPr lang="ro-RO" dirty="0" smtClean="0"/>
              <a:t>interogări</a:t>
            </a:r>
            <a:r>
              <a:rPr lang="ro-RO" dirty="0" smtClean="0"/>
              <a:t>:</a:t>
            </a:r>
            <a:endParaRPr lang="en-US" dirty="0" smtClean="0"/>
          </a:p>
          <a:p>
            <a:pPr lvl="0"/>
            <a:r>
              <a:rPr lang="ro-RO" b="1" dirty="0" smtClean="0">
                <a:solidFill>
                  <a:srgbClr val="7030A0"/>
                </a:solidFill>
              </a:rPr>
              <a:t>automat</a:t>
            </a:r>
            <a:r>
              <a:rPr lang="ro-RO" dirty="0" smtClean="0"/>
              <a:t> (</a:t>
            </a:r>
            <a:r>
              <a:rPr lang="ro-RO" dirty="0" err="1" smtClean="0"/>
              <a:t>Query</a:t>
            </a:r>
            <a:r>
              <a:rPr lang="ro-RO" dirty="0" smtClean="0"/>
              <a:t> </a:t>
            </a:r>
            <a:r>
              <a:rPr lang="ro-RO" dirty="0" err="1" smtClean="0"/>
              <a:t>Wizard</a:t>
            </a:r>
            <a:r>
              <a:rPr lang="ro-RO" dirty="0" smtClean="0"/>
              <a:t>);</a:t>
            </a:r>
            <a:endParaRPr lang="en-US" dirty="0" smtClean="0"/>
          </a:p>
          <a:p>
            <a:pPr lvl="0"/>
            <a:r>
              <a:rPr lang="ro-RO" b="1" dirty="0" smtClean="0">
                <a:solidFill>
                  <a:srgbClr val="7030A0"/>
                </a:solidFill>
              </a:rPr>
              <a:t>manual</a:t>
            </a:r>
            <a:r>
              <a:rPr lang="ro-RO" dirty="0" smtClean="0"/>
              <a:t> (</a:t>
            </a:r>
            <a:r>
              <a:rPr lang="ro-RO" dirty="0" err="1" smtClean="0"/>
              <a:t>Query</a:t>
            </a:r>
            <a:r>
              <a:rPr lang="ro-RO" dirty="0" smtClean="0"/>
              <a:t> Design);</a:t>
            </a:r>
            <a:endParaRPr lang="en-US" dirty="0" smtClean="0"/>
          </a:p>
          <a:p>
            <a:pPr lvl="0"/>
            <a:r>
              <a:rPr lang="ro-RO" b="1" dirty="0" smtClean="0">
                <a:solidFill>
                  <a:srgbClr val="7030A0"/>
                </a:solidFill>
              </a:rPr>
              <a:t>comenzi SQL</a:t>
            </a:r>
            <a:r>
              <a:rPr lang="ro-RO" dirty="0" smtClean="0"/>
              <a:t>;</a:t>
            </a:r>
            <a:endParaRPr lang="en-US" dirty="0" smtClean="0"/>
          </a:p>
          <a:p>
            <a:pPr lvl="0"/>
            <a:r>
              <a:rPr lang="ro-RO" b="1" dirty="0" smtClean="0">
                <a:solidFill>
                  <a:srgbClr val="7030A0"/>
                </a:solidFill>
              </a:rPr>
              <a:t>prin program </a:t>
            </a:r>
            <a:r>
              <a:rPr lang="ro-RO" dirty="0" smtClean="0"/>
              <a:t>(bibliotecile </a:t>
            </a:r>
            <a:r>
              <a:rPr lang="ro-RO" dirty="0" err="1" smtClean="0"/>
              <a:t>ActiveX</a:t>
            </a:r>
            <a:r>
              <a:rPr lang="ro-RO" dirty="0" smtClean="0"/>
              <a:t>, Data </a:t>
            </a:r>
            <a:r>
              <a:rPr lang="ro-RO" dirty="0" err="1" smtClean="0"/>
              <a:t>Objects</a:t>
            </a:r>
            <a:r>
              <a:rPr lang="ro-RO" dirty="0" smtClean="0"/>
              <a:t>, </a:t>
            </a:r>
            <a:r>
              <a:rPr lang="ro-RO" dirty="0" err="1" smtClean="0"/>
              <a:t>Data</a:t>
            </a:r>
            <a:r>
              <a:rPr lang="ro-RO" dirty="0" smtClean="0"/>
              <a:t> Microsoft Access </a:t>
            </a:r>
            <a:r>
              <a:rPr lang="ro-RO" dirty="0" err="1" smtClean="0"/>
              <a:t>Objects</a:t>
            </a:r>
            <a:r>
              <a:rPr lang="ro-RO" dirty="0" smtClean="0"/>
              <a:t> şi obiectele </a:t>
            </a:r>
            <a:r>
              <a:rPr lang="ro-RO" dirty="0" err="1" smtClean="0"/>
              <a:t>QueryDef</a:t>
            </a:r>
            <a:r>
              <a:rPr lang="ro-RO" dirty="0" smtClean="0"/>
              <a:t>)</a:t>
            </a: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NAG-01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7097" y="685800"/>
            <a:ext cx="7918303" cy="597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NAG-01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21656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en-US" dirty="0" err="1" smtClean="0"/>
              <a:t>Rapoartele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b="1" dirty="0" smtClean="0">
                <a:solidFill>
                  <a:srgbClr val="7030A0"/>
                </a:solidFill>
              </a:rPr>
              <a:t>Un </a:t>
            </a:r>
            <a:r>
              <a:rPr lang="ro-RO" b="1" dirty="0" smtClean="0">
                <a:solidFill>
                  <a:srgbClr val="7030A0"/>
                </a:solidFill>
              </a:rPr>
              <a:t>raport </a:t>
            </a:r>
            <a:r>
              <a:rPr lang="ro-RO" dirty="0" smtClean="0"/>
              <a:t>poate să conţină atât date analitice, preluate rând de rând din tabele sau interogări, cât şi coloane </a:t>
            </a:r>
            <a:r>
              <a:rPr lang="ro-RO" dirty="0" smtClean="0"/>
              <a:t>calcula</a:t>
            </a:r>
            <a:r>
              <a:rPr lang="en-US" dirty="0" smtClean="0"/>
              <a:t>t</a:t>
            </a:r>
            <a:r>
              <a:rPr lang="ro-RO" dirty="0" smtClean="0"/>
              <a:t>e </a:t>
            </a:r>
            <a:r>
              <a:rPr lang="ro-RO" dirty="0" smtClean="0"/>
              <a:t>sau </a:t>
            </a:r>
            <a:r>
              <a:rPr lang="ro-RO" dirty="0" err="1" smtClean="0"/>
              <a:t>subtotaluri</a:t>
            </a:r>
            <a:r>
              <a:rPr lang="ro-RO" dirty="0" smtClean="0"/>
              <a:t> şi totaluri centralizatoare.</a:t>
            </a:r>
            <a:endParaRPr lang="en-US" dirty="0" smtClean="0"/>
          </a:p>
          <a:p>
            <a:r>
              <a:rPr lang="ro-RO" b="1" dirty="0" smtClean="0">
                <a:solidFill>
                  <a:srgbClr val="7030A0"/>
                </a:solidFill>
              </a:rPr>
              <a:t>Rapoartele</a:t>
            </a:r>
            <a:r>
              <a:rPr lang="ro-RO" dirty="0" smtClean="0"/>
              <a:t> se întocmesc cu ajutorul unui utilitar de tip </a:t>
            </a:r>
            <a:r>
              <a:rPr lang="ro-RO" dirty="0" smtClean="0">
                <a:solidFill>
                  <a:srgbClr val="7030A0"/>
                </a:solidFill>
              </a:rPr>
              <a:t>Report </a:t>
            </a:r>
            <a:r>
              <a:rPr lang="ro-RO" dirty="0" err="1" smtClean="0">
                <a:solidFill>
                  <a:srgbClr val="7030A0"/>
                </a:solidFill>
              </a:rPr>
              <a:t>Writer</a:t>
            </a:r>
            <a:r>
              <a:rPr lang="ro-RO" dirty="0" smtClean="0"/>
              <a:t>, fie asistat de un </a:t>
            </a:r>
            <a:r>
              <a:rPr lang="en-US" dirty="0" smtClean="0"/>
              <a:t> </a:t>
            </a:r>
            <a:r>
              <a:rPr lang="en-US" b="1" dirty="0" smtClean="0"/>
              <a:t>W</a:t>
            </a:r>
            <a:r>
              <a:rPr lang="ro-RO" b="1" dirty="0" err="1" smtClean="0"/>
              <a:t>izard</a:t>
            </a:r>
            <a:r>
              <a:rPr lang="ro-RO" b="1" dirty="0" smtClean="0"/>
              <a:t> </a:t>
            </a:r>
            <a:r>
              <a:rPr lang="ro-RO" dirty="0" smtClean="0"/>
              <a:t>fie manual în modul </a:t>
            </a:r>
            <a:r>
              <a:rPr lang="ro-RO" b="1" dirty="0" smtClean="0"/>
              <a:t>Design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Sectiunile</a:t>
            </a:r>
            <a:r>
              <a:rPr lang="en-US" dirty="0" smtClean="0"/>
              <a:t> </a:t>
            </a:r>
            <a:r>
              <a:rPr lang="en-US" dirty="0" err="1" smtClean="0"/>
              <a:t>raportului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Report </a:t>
            </a:r>
            <a:r>
              <a:rPr lang="ro-RO" b="1" dirty="0" err="1" smtClean="0"/>
              <a:t>Header</a:t>
            </a:r>
            <a:r>
              <a:rPr lang="ro-RO" b="1" dirty="0" smtClean="0"/>
              <a:t>, </a:t>
            </a:r>
            <a:r>
              <a:rPr lang="ro-RO" dirty="0" smtClean="0"/>
              <a:t>pentru titlul şi alte elemente de antet de raport;</a:t>
            </a:r>
            <a:endParaRPr lang="en-US" dirty="0" smtClean="0"/>
          </a:p>
          <a:p>
            <a:pPr lvl="1"/>
            <a:r>
              <a:rPr lang="ro-RO" b="1" dirty="0" smtClean="0"/>
              <a:t>Page </a:t>
            </a:r>
            <a:r>
              <a:rPr lang="ro-RO" b="1" dirty="0" err="1" smtClean="0"/>
              <a:t>Heade</a:t>
            </a:r>
            <a:r>
              <a:rPr lang="en-US" b="1" dirty="0" smtClean="0"/>
              <a:t>r</a:t>
            </a:r>
            <a:r>
              <a:rPr lang="ro-RO" dirty="0" smtClean="0"/>
              <a:t>, </a:t>
            </a:r>
            <a:r>
              <a:rPr lang="ro-RO" dirty="0" smtClean="0"/>
              <a:t>pentru denumirea coloanelor, antetul de coloane;</a:t>
            </a:r>
            <a:endParaRPr lang="en-US" dirty="0" smtClean="0"/>
          </a:p>
          <a:p>
            <a:pPr lvl="2"/>
            <a:r>
              <a:rPr lang="ro-RO" b="1" dirty="0" err="1" smtClean="0"/>
              <a:t>Detail</a:t>
            </a:r>
            <a:r>
              <a:rPr lang="ro-RO" dirty="0" smtClean="0"/>
              <a:t>, pentru datele analitice preluate din rândurile tabelului;</a:t>
            </a:r>
            <a:endParaRPr lang="en-US" dirty="0" smtClean="0"/>
          </a:p>
          <a:p>
            <a:pPr lvl="1"/>
            <a:r>
              <a:rPr lang="ro-RO" b="1" dirty="0" smtClean="0"/>
              <a:t>Page </a:t>
            </a:r>
            <a:r>
              <a:rPr lang="ro-RO" b="1" dirty="0" err="1" smtClean="0"/>
              <a:t>Footer</a:t>
            </a:r>
            <a:r>
              <a:rPr lang="ro-RO" dirty="0" smtClean="0"/>
              <a:t>, pentru </a:t>
            </a:r>
            <a:r>
              <a:rPr lang="ro-RO" dirty="0" err="1" smtClean="0"/>
              <a:t>subtotaluri</a:t>
            </a:r>
            <a:r>
              <a:rPr lang="ro-RO" dirty="0" smtClean="0"/>
              <a:t> de pagină:</a:t>
            </a:r>
            <a:endParaRPr lang="en-US" dirty="0" smtClean="0"/>
          </a:p>
          <a:p>
            <a:r>
              <a:rPr lang="ro-RO" b="1" dirty="0" smtClean="0"/>
              <a:t>Report </a:t>
            </a:r>
            <a:r>
              <a:rPr lang="ro-RO" b="1" dirty="0" err="1" smtClean="0"/>
              <a:t>Footer</a:t>
            </a:r>
            <a:r>
              <a:rPr lang="ro-RO" dirty="0" smtClean="0"/>
              <a:t>, pentru totaluri generale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Macheta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proiectare</a:t>
            </a:r>
            <a:r>
              <a:rPr lang="en-US" dirty="0" smtClean="0"/>
              <a:t> a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raport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06419"/>
            <a:ext cx="7620000" cy="5278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actualizare</a:t>
            </a:r>
            <a:r>
              <a:rPr lang="en-US" dirty="0" smtClean="0"/>
              <a:t>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CREATE TABLE </a:t>
            </a:r>
            <a:r>
              <a:rPr lang="en-US" dirty="0" err="1" smtClean="0"/>
              <a:t>firme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codfirma</a:t>
            </a:r>
            <a:r>
              <a:rPr lang="en-US" dirty="0" smtClean="0"/>
              <a:t> number(2) constraint </a:t>
            </a:r>
            <a:r>
              <a:rPr lang="en-US" dirty="0" err="1" smtClean="0"/>
              <a:t>PKey_firme</a:t>
            </a:r>
            <a:r>
              <a:rPr lang="en-US" dirty="0" smtClean="0"/>
              <a:t> primary key,</a:t>
            </a:r>
          </a:p>
          <a:p>
            <a:pPr>
              <a:buNone/>
            </a:pPr>
            <a:r>
              <a:rPr lang="en-US" dirty="0" err="1" smtClean="0"/>
              <a:t>denfirma</a:t>
            </a:r>
            <a:r>
              <a:rPr lang="en-US" dirty="0" smtClean="0"/>
              <a:t> varchar2(20) not null,</a:t>
            </a:r>
          </a:p>
          <a:p>
            <a:pPr>
              <a:buNone/>
            </a:pPr>
            <a:r>
              <a:rPr lang="en-US" dirty="0" smtClean="0"/>
              <a:t>loc varchar2(20),</a:t>
            </a:r>
          </a:p>
          <a:p>
            <a:pPr>
              <a:buNone/>
            </a:pPr>
            <a:r>
              <a:rPr lang="en-US" dirty="0" err="1" smtClean="0"/>
              <a:t>contbanca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(15),</a:t>
            </a:r>
          </a:p>
          <a:p>
            <a:pPr>
              <a:buNone/>
            </a:pPr>
            <a:r>
              <a:rPr lang="en-US" dirty="0" err="1" smtClean="0"/>
              <a:t>zona</a:t>
            </a:r>
            <a:r>
              <a:rPr lang="en-US" dirty="0" smtClean="0"/>
              <a:t> varchar2(15) CONSTRAINT FZONA_CK check (</a:t>
            </a:r>
            <a:r>
              <a:rPr lang="en-US" dirty="0" err="1" smtClean="0"/>
              <a:t>zona</a:t>
            </a:r>
            <a:r>
              <a:rPr lang="en-US" dirty="0" smtClean="0"/>
              <a:t> in ('MOLDOVA','ARDEAL','BANAT','MUNTENIA','DOBROGEA','TRANSILVANIA</a:t>
            </a:r>
            <a:r>
              <a:rPr lang="en-US" dirty="0" smtClean="0"/>
              <a:t>')));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DROP TABLE </a:t>
            </a:r>
            <a:r>
              <a:rPr lang="en-US" dirty="0" smtClean="0"/>
              <a:t>FIRME CASCADE CONSTRAINTS;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</a:t>
            </a:r>
            <a:r>
              <a:rPr lang="en-US" dirty="0" err="1" smtClean="0"/>
              <a:t>actualizare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RENAME</a:t>
            </a:r>
            <a:r>
              <a:rPr lang="en-US" dirty="0" smtClean="0"/>
              <a:t> </a:t>
            </a:r>
            <a:r>
              <a:rPr lang="en-US" dirty="0" err="1" smtClean="0"/>
              <a:t>agenti</a:t>
            </a:r>
            <a:r>
              <a:rPr lang="en-US" dirty="0" smtClean="0"/>
              <a:t> TO personal;</a:t>
            </a:r>
          </a:p>
          <a:p>
            <a:r>
              <a:rPr lang="en-US" b="1" dirty="0" smtClean="0"/>
              <a:t>ALTER TABLE </a:t>
            </a:r>
            <a:r>
              <a:rPr lang="en-US" dirty="0" smtClean="0"/>
              <a:t>personal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ADD </a:t>
            </a:r>
            <a:r>
              <a:rPr lang="en-US" dirty="0" smtClean="0"/>
              <a:t>(CONSTRAINT </a:t>
            </a:r>
            <a:r>
              <a:rPr lang="en-US" dirty="0" err="1" smtClean="0"/>
              <a:t>FKFirme</a:t>
            </a:r>
            <a:r>
              <a:rPr lang="en-US" dirty="0" smtClean="0"/>
              <a:t> FOREIGN KEY (</a:t>
            </a:r>
            <a:r>
              <a:rPr lang="en-US" dirty="0" err="1" smtClean="0"/>
              <a:t>codfirma</a:t>
            </a:r>
            <a:r>
              <a:rPr lang="en-US" dirty="0" smtClean="0"/>
              <a:t>) REFERENCES </a:t>
            </a:r>
            <a:r>
              <a:rPr lang="en-US" dirty="0" err="1" smtClean="0"/>
              <a:t>firme</a:t>
            </a:r>
            <a:r>
              <a:rPr lang="en-US" dirty="0" smtClean="0"/>
              <a:t>(</a:t>
            </a:r>
            <a:r>
              <a:rPr lang="en-US" dirty="0" err="1" smtClean="0"/>
              <a:t>codfirma</a:t>
            </a:r>
            <a:r>
              <a:rPr lang="en-US" dirty="0" smtClean="0"/>
              <a:t>));</a:t>
            </a:r>
          </a:p>
          <a:p>
            <a:r>
              <a:rPr lang="en-US" b="1" dirty="0" smtClean="0"/>
              <a:t>UPDATE</a:t>
            </a:r>
            <a:r>
              <a:rPr lang="en-US" dirty="0" smtClean="0"/>
              <a:t> personal SET </a:t>
            </a:r>
            <a:r>
              <a:rPr lang="en-US" dirty="0" err="1" smtClean="0"/>
              <a:t>functie</a:t>
            </a:r>
            <a:r>
              <a:rPr lang="en-US" dirty="0" smtClean="0"/>
              <a:t>=“</a:t>
            </a:r>
            <a:r>
              <a:rPr lang="en-US" dirty="0" err="1" smtClean="0"/>
              <a:t>programator</a:t>
            </a:r>
            <a:r>
              <a:rPr lang="en-US" dirty="0" smtClean="0"/>
              <a:t>” WHERE CODAGENT=10;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Actualizarea</a:t>
            </a:r>
            <a:r>
              <a:rPr lang="en-US" dirty="0" smtClean="0"/>
              <a:t> 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>
              <a:buAutoNum type="alphaUcPeriod" startAt="2"/>
            </a:pPr>
            <a:r>
              <a:rPr lang="en-US" dirty="0" err="1" smtClean="0">
                <a:solidFill>
                  <a:srgbClr val="C00000"/>
                </a:solidFill>
              </a:rPr>
              <a:t>Actualizarea</a:t>
            </a:r>
            <a:r>
              <a:rPr lang="en-US" dirty="0" smtClean="0">
                <a:solidFill>
                  <a:srgbClr val="C00000"/>
                </a:solidFill>
              </a:rPr>
              <a:t> la </a:t>
            </a:r>
            <a:r>
              <a:rPr lang="en-US" dirty="0" err="1" smtClean="0">
                <a:solidFill>
                  <a:srgbClr val="C00000"/>
                </a:solidFill>
              </a:rPr>
              <a:t>nivelul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unei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tabele</a:t>
            </a:r>
            <a:r>
              <a:rPr lang="en-US" dirty="0" smtClean="0"/>
              <a:t>:</a:t>
            </a:r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/>
              <a:t>Actualizarea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structurii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logice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 err="1" smtClean="0"/>
              <a:t>tabelei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7030A0"/>
                </a:solidFill>
              </a:rPr>
              <a:t>ALTER TABLE</a:t>
            </a:r>
            <a:r>
              <a:rPr lang="en-US" dirty="0" smtClean="0"/>
              <a:t>)</a:t>
            </a:r>
          </a:p>
          <a:p>
            <a:pPr marL="1117854" lvl="2" indent="-514350"/>
            <a:r>
              <a:rPr lang="en-US" dirty="0" err="1" smtClean="0"/>
              <a:t>adaugarea</a:t>
            </a:r>
            <a:r>
              <a:rPr lang="en-US" dirty="0" smtClean="0"/>
              <a:t>, </a:t>
            </a:r>
            <a:r>
              <a:rPr lang="en-US" dirty="0" err="1" smtClean="0"/>
              <a:t>stergerea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redenumirea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camp</a:t>
            </a:r>
          </a:p>
          <a:p>
            <a:pPr marL="1117854" lvl="2" indent="-514350"/>
            <a:r>
              <a:rPr lang="it-IT" dirty="0" smtClean="0"/>
              <a:t>modificarea proprietăţilor unui câmp: lungime, tip, criterii de validare.</a:t>
            </a:r>
            <a:endParaRPr lang="en-US" dirty="0" smtClean="0"/>
          </a:p>
          <a:p>
            <a:pPr marL="870966" lvl="1" indent="-514350">
              <a:buFont typeface="+mj-lt"/>
              <a:buAutoNum type="arabicPeriod"/>
            </a:pPr>
            <a:r>
              <a:rPr lang="en-US" dirty="0" err="1" smtClean="0">
                <a:latin typeface="+mj-lt"/>
              </a:rPr>
              <a:t>Actualizarea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continutului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tabele</a:t>
            </a:r>
            <a:endParaRPr lang="en-US" dirty="0" smtClean="0">
              <a:latin typeface="+mj-lt"/>
            </a:endParaRPr>
          </a:p>
          <a:p>
            <a:pPr marL="1117854" lvl="2" indent="-514350"/>
            <a:r>
              <a:rPr lang="en-US" dirty="0" smtClean="0">
                <a:latin typeface="+mj-lt"/>
              </a:rPr>
              <a:t>a</a:t>
            </a:r>
            <a:r>
              <a:rPr lang="vi-VN" dirty="0" smtClean="0">
                <a:latin typeface="+mj-lt"/>
              </a:rPr>
              <a:t>dăugarea de noi rânduri tabelului</a:t>
            </a:r>
            <a:r>
              <a:rPr lang="en-US" dirty="0" smtClean="0">
                <a:latin typeface="+mj-lt"/>
              </a:rPr>
              <a:t> (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INSERT</a:t>
            </a:r>
            <a:r>
              <a:rPr lang="en-US" dirty="0" smtClean="0">
                <a:latin typeface="+mj-lt"/>
              </a:rPr>
              <a:t>)</a:t>
            </a:r>
            <a:r>
              <a:rPr lang="vi-VN" dirty="0" smtClean="0">
                <a:latin typeface="+mj-lt"/>
              </a:rPr>
              <a:t>;</a:t>
            </a:r>
          </a:p>
          <a:p>
            <a:pPr marL="1117854" lvl="2" indent="-514350"/>
            <a:r>
              <a:rPr lang="vi-VN" dirty="0" smtClean="0">
                <a:latin typeface="+mj-lt"/>
              </a:rPr>
              <a:t>ştergerea logică sau fizică a unui rând</a:t>
            </a:r>
            <a:r>
              <a:rPr lang="en-US" dirty="0" smtClean="0">
                <a:latin typeface="+mj-lt"/>
              </a:rPr>
              <a:t> (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DELETE</a:t>
            </a:r>
            <a:r>
              <a:rPr lang="en-US" dirty="0" smtClean="0">
                <a:latin typeface="+mj-lt"/>
              </a:rPr>
              <a:t>)</a:t>
            </a:r>
            <a:r>
              <a:rPr lang="vi-VN" dirty="0" smtClean="0">
                <a:latin typeface="+mj-lt"/>
              </a:rPr>
              <a:t>;</a:t>
            </a:r>
          </a:p>
          <a:p>
            <a:pPr marL="1117854" lvl="2" indent="-514350"/>
            <a:r>
              <a:rPr lang="vi-VN" dirty="0" smtClean="0">
                <a:latin typeface="+mj-lt"/>
              </a:rPr>
              <a:t>modificarea conţinutului unor câmpuri</a:t>
            </a:r>
            <a:r>
              <a:rPr lang="en-US" dirty="0" smtClean="0">
                <a:latin typeface="+mj-lt"/>
              </a:rPr>
              <a:t>  </a:t>
            </a:r>
          </a:p>
          <a:p>
            <a:pPr marL="1117854" lvl="2" indent="-514350"/>
            <a:r>
              <a:rPr lang="en-US" dirty="0" smtClean="0">
                <a:latin typeface="+mj-lt"/>
              </a:rPr>
              <a:t>(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+mj-lt"/>
              </a:rPr>
              <a:t>UPDATE</a:t>
            </a:r>
            <a:r>
              <a:rPr lang="en-US" dirty="0" smtClean="0">
                <a:latin typeface="+mj-lt"/>
              </a:rPr>
              <a:t>)</a:t>
            </a:r>
            <a:endParaRPr lang="vi-VN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INSERT INTO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smtClean="0"/>
              <a:t>values('10','SC ALFA SRL','Cluj','bcr1000','TRANSILVANIA');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INSERT INTO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smtClean="0"/>
              <a:t>values('20','SC MEDIA SA','Bucuresti','brd1111','MUNTENIA</a:t>
            </a:r>
            <a:r>
              <a:rPr lang="en-US" dirty="0" smtClean="0"/>
              <a:t>');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</a:t>
            </a:r>
            <a:r>
              <a:rPr lang="en-US" dirty="0" smtClean="0"/>
              <a:t> from </a:t>
            </a:r>
            <a:r>
              <a:rPr lang="en-US" dirty="0" err="1" smtClean="0"/>
              <a:t>firme</a:t>
            </a:r>
            <a:r>
              <a:rPr lang="en-US" dirty="0" smtClean="0"/>
              <a:t> WHERE </a:t>
            </a:r>
            <a:r>
              <a:rPr lang="en-US" dirty="0" err="1" smtClean="0"/>
              <a:t>codfirma</a:t>
            </a:r>
            <a:r>
              <a:rPr lang="en-US" dirty="0" smtClean="0"/>
              <a:t>=10;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Actualizarea</a:t>
            </a:r>
            <a:r>
              <a:rPr lang="en-US" dirty="0" smtClean="0"/>
              <a:t> </a:t>
            </a:r>
            <a:r>
              <a:rPr lang="en-US" dirty="0" err="1" smtClean="0"/>
              <a:t>continutului</a:t>
            </a:r>
            <a:r>
              <a:rPr lang="en-US" dirty="0" smtClean="0"/>
              <a:t> - </a:t>
            </a:r>
            <a:r>
              <a:rPr lang="en-US" dirty="0" err="1" smtClean="0"/>
              <a:t>formular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16589" t="29201" r="20718" b="19413"/>
          <a:stretch>
            <a:fillRect/>
          </a:stretch>
        </p:blipFill>
        <p:spPr bwMode="auto">
          <a:xfrm>
            <a:off x="1524000" y="1447800"/>
            <a:ext cx="6718187" cy="427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en-US" dirty="0" err="1" smtClean="0"/>
              <a:t>Interogarea</a:t>
            </a:r>
            <a:r>
              <a:rPr lang="en-US" dirty="0" smtClean="0"/>
              <a:t> 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</a:t>
            </a:r>
            <a:r>
              <a:rPr lang="en-US" dirty="0" smtClean="0"/>
              <a:t>GBD-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ro-RO" dirty="0" smtClean="0"/>
              <a:t>dispune de un </a:t>
            </a:r>
            <a:r>
              <a:rPr lang="ro-RO" dirty="0" smtClean="0">
                <a:solidFill>
                  <a:srgbClr val="FF0000"/>
                </a:solidFill>
              </a:rPr>
              <a:t>limbaj de manipulare a datelor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o-RO" dirty="0" smtClean="0">
                <a:solidFill>
                  <a:srgbClr val="FF0000"/>
                </a:solidFill>
              </a:rPr>
              <a:t>LMD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o-RO" dirty="0" smtClean="0">
                <a:solidFill>
                  <a:srgbClr val="FF0000"/>
                </a:solidFill>
              </a:rPr>
              <a:t> </a:t>
            </a:r>
            <a:r>
              <a:rPr lang="ro-RO" dirty="0" smtClean="0"/>
              <a:t>cu care se extrag informaţiile din tabelele </a:t>
            </a:r>
            <a:r>
              <a:rPr lang="en-US" dirty="0" smtClean="0"/>
              <a:t>BD</a:t>
            </a:r>
            <a:r>
              <a:rPr lang="ro-RO" dirty="0" smtClean="0"/>
              <a:t> şi cu care ulterior se pot efectua</a:t>
            </a:r>
            <a:r>
              <a:rPr lang="en-US" dirty="0" smtClean="0"/>
              <a:t>:</a:t>
            </a:r>
          </a:p>
          <a:p>
            <a:pPr lvl="1"/>
            <a:r>
              <a:rPr lang="ro-RO" dirty="0" smtClean="0"/>
              <a:t>sortări, </a:t>
            </a:r>
            <a:endParaRPr lang="en-US" dirty="0" smtClean="0"/>
          </a:p>
          <a:p>
            <a:pPr lvl="1"/>
            <a:r>
              <a:rPr lang="ro-RO" dirty="0" smtClean="0"/>
              <a:t>grupări, </a:t>
            </a:r>
            <a:endParaRPr lang="en-US" dirty="0" smtClean="0"/>
          </a:p>
          <a:p>
            <a:pPr lvl="1"/>
            <a:r>
              <a:rPr lang="ro-RO" dirty="0" smtClean="0"/>
              <a:t>prelucrări aritmetico-logice, </a:t>
            </a:r>
            <a:endParaRPr lang="en-US" dirty="0" smtClean="0"/>
          </a:p>
          <a:p>
            <a:pPr lvl="1"/>
            <a:r>
              <a:rPr lang="ro-RO" dirty="0" smtClean="0"/>
              <a:t>totalizări </a:t>
            </a:r>
            <a:r>
              <a:rPr lang="ro-RO" dirty="0" err="1" smtClean="0"/>
              <a:t>etc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en-US" dirty="0" err="1" smtClean="0"/>
              <a:t>Prelucrari</a:t>
            </a:r>
            <a:r>
              <a:rPr lang="en-US" dirty="0" smtClean="0"/>
              <a:t> </a:t>
            </a:r>
            <a:r>
              <a:rPr lang="en-US" dirty="0" err="1" smtClean="0"/>
              <a:t>monotabel</a:t>
            </a:r>
            <a:r>
              <a:rPr lang="en-US" dirty="0" smtClean="0"/>
              <a:t>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18160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>
                <a:solidFill>
                  <a:srgbClr val="C00000"/>
                </a:solidFill>
              </a:rPr>
              <a:t>Selectia</a:t>
            </a: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ro-RO" sz="2400" dirty="0" smtClean="0"/>
              <a:t>se extrage un subset orizontal de rânduri dintr-un tabel, adică acele rânduri care satisfac criteriul de selecţie formulat printr-o expresie logică;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selectie ora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362200"/>
            <a:ext cx="7004131" cy="3962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727</Words>
  <Application>Microsoft Office PowerPoint</Application>
  <PresentationFormat>On-screen Show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Cursul 8 Actualizarea si exploatarea bazelor de date </vt:lpstr>
      <vt:lpstr>I Actualizarea BD</vt:lpstr>
      <vt:lpstr>Exemple actualizare SQL</vt:lpstr>
      <vt:lpstr>Exemple actualizare</vt:lpstr>
      <vt:lpstr>Actualizarea BD</vt:lpstr>
      <vt:lpstr>Exemple SQL</vt:lpstr>
      <vt:lpstr>Actualizarea continutului - formular</vt:lpstr>
      <vt:lpstr>II Interogarea BD</vt:lpstr>
      <vt:lpstr>Prelucrari monotabel (a)</vt:lpstr>
      <vt:lpstr>Prelucrari monotabel (b)</vt:lpstr>
      <vt:lpstr>Prelucrari monotabel (c)</vt:lpstr>
      <vt:lpstr>Prelucrari monotabel (d)</vt:lpstr>
      <vt:lpstr>Prelucrari multitabel (a)</vt:lpstr>
      <vt:lpstr>Prelucrari multitabel (b)</vt:lpstr>
      <vt:lpstr>Prelucrari multitabel (c)</vt:lpstr>
      <vt:lpstr>Prelucrari multitabel (d)</vt:lpstr>
      <vt:lpstr>Rezultat produs cartezian</vt:lpstr>
      <vt:lpstr>Prelucrari multitabel (e)</vt:lpstr>
      <vt:lpstr>Interogarea –  query</vt:lpstr>
      <vt:lpstr>In Microsoft Access…</vt:lpstr>
      <vt:lpstr>Slide 21</vt:lpstr>
      <vt:lpstr>Slide 22</vt:lpstr>
      <vt:lpstr>III. Rapoartele</vt:lpstr>
      <vt:lpstr>Sectiunile raportului</vt:lpstr>
      <vt:lpstr>Macheta de proiectare a unui raport</vt:lpstr>
    </vt:vector>
  </TitlesOfParts>
  <Company>Academie de Studii Economice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Cursul 8 Actualizarea si exploatarea bazelor de date </dc:title>
  <dc:creator>IE</dc:creator>
  <cp:lastModifiedBy>IE</cp:lastModifiedBy>
  <cp:revision>22</cp:revision>
  <dcterms:created xsi:type="dcterms:W3CDTF">2013-12-02T13:03:11Z</dcterms:created>
  <dcterms:modified xsi:type="dcterms:W3CDTF">2013-12-04T10:09:22Z</dcterms:modified>
</cp:coreProperties>
</file>